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81" r:id="rId5"/>
    <p:sldId id="260" r:id="rId6"/>
    <p:sldId id="273" r:id="rId7"/>
    <p:sldId id="274" r:id="rId8"/>
    <p:sldId id="275" r:id="rId9"/>
    <p:sldId id="276" r:id="rId10"/>
    <p:sldId id="277" r:id="rId11"/>
    <p:sldId id="272" r:id="rId12"/>
    <p:sldId id="278" r:id="rId13"/>
    <p:sldId id="279" r:id="rId14"/>
    <p:sldId id="280" r:id="rId15"/>
    <p:sldId id="265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oppins Medium" panose="00000600000000000000" pitchFamily="2" charset="0"/>
      <p:regular r:id="rId28"/>
      <p:italic r:id="rId29"/>
    </p:embeddedFont>
    <p:embeddedFont>
      <p:font typeface="Poppins SemiBold" panose="00000700000000000000" pitchFamily="2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B4B5B2"/>
    <a:srgbClr val="121212"/>
    <a:srgbClr val="231A32"/>
    <a:srgbClr val="171717"/>
    <a:srgbClr val="505050"/>
    <a:srgbClr val="191919"/>
    <a:srgbClr val="2C2C2C"/>
    <a:srgbClr val="202020"/>
    <a:srgbClr val="555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6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2.xml"/><Relationship Id="rId10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12" Type="http://schemas.openxmlformats.org/officeDocument/2006/relationships/image" Target="../media/image8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slide" Target="slide7.xml"/><Relationship Id="rId10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3.xml"/><Relationship Id="rId10" Type="http://schemas.openxmlformats.org/officeDocument/2006/relationships/image" Target="../media/image16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4.xml"/><Relationship Id="rId4" Type="http://schemas.openxmlformats.org/officeDocument/2006/relationships/slide" Target="slide5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slide" Target="slide7.xml"/><Relationship Id="rId10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slide" Target="slide6.xml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6.xml"/><Relationship Id="rId10" Type="http://schemas.openxmlformats.org/officeDocument/2006/relationships/image" Target="../media/image6.jpe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slide" Target="slide6.xml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15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slide" Target="slide2.xml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slide" Target="slide6.xml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16.xml"/><Relationship Id="rId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2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6.xml"/><Relationship Id="rId10" Type="http://schemas.openxmlformats.org/officeDocument/2006/relationships/image" Target="../media/image10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image" Target="../media/image11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9.xml"/><Relationship Id="rId10" Type="http://schemas.openxmlformats.org/officeDocument/2006/relationships/image" Target="../media/image12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0.xml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10" Type="http://schemas.openxmlformats.org/officeDocument/2006/relationships/image" Target="../media/image14.png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DF89D0-F660-08A6-6DB1-3EDA8682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3112" y="1275651"/>
            <a:ext cx="1524000" cy="1517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162120-C336-DB7C-C8D0-E12DCCE9DA6B}"/>
              </a:ext>
            </a:extLst>
          </p:cNvPr>
          <p:cNvSpPr txBox="1"/>
          <p:nvPr/>
        </p:nvSpPr>
        <p:spPr>
          <a:xfrm>
            <a:off x="3844363" y="1234189"/>
            <a:ext cx="6732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Spotify Classifier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CBF17-B44D-BB52-7867-B17C8DCE672C}"/>
              </a:ext>
            </a:extLst>
          </p:cNvPr>
          <p:cNvSpPr txBox="1"/>
          <p:nvPr/>
        </p:nvSpPr>
        <p:spPr>
          <a:xfrm>
            <a:off x="3844363" y="2249852"/>
            <a:ext cx="761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8995 Capstone Project Presentation</a:t>
            </a:r>
          </a:p>
        </p:txBody>
      </p:sp>
      <p:pic>
        <p:nvPicPr>
          <p:cNvPr id="5" name="Picture Placeholder 4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4541E43D-50E1-95C0-F275-9CD065940C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121478" y="3429000"/>
            <a:ext cx="2621721" cy="40066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2588B-3163-4230-B636-04DA1A4159BE}"/>
              </a:ext>
            </a:extLst>
          </p:cNvPr>
          <p:cNvSpPr txBox="1"/>
          <p:nvPr/>
        </p:nvSpPr>
        <p:spPr>
          <a:xfrm>
            <a:off x="3844363" y="40233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By: </a:t>
            </a:r>
            <a:r>
              <a:rPr lang="en-IN" sz="28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r>
              <a:rPr lang="en-IN" sz="28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r>
              <a:rPr lang="en-IN" sz="28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Tutorial: Wednesday 16:30</a:t>
            </a:r>
          </a:p>
        </p:txBody>
      </p:sp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Valence vs Danceability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8D4EF5-8592-47E6-87C9-25BF360A6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918" y="1968875"/>
            <a:ext cx="6664410" cy="47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56895" y="790866"/>
            <a:ext cx="4413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8240CA-59B6-4A4C-A84B-D29C09CF1029}"/>
              </a:ext>
            </a:extLst>
          </p:cNvPr>
          <p:cNvGrpSpPr/>
          <p:nvPr/>
        </p:nvGrpSpPr>
        <p:grpSpPr>
          <a:xfrm>
            <a:off x="437263" y="2208295"/>
            <a:ext cx="203670" cy="203670"/>
            <a:chOff x="431322" y="2214773"/>
            <a:chExt cx="203670" cy="203670"/>
          </a:xfrm>
        </p:grpSpPr>
        <p:sp>
          <p:nvSpPr>
            <p:cNvPr id="85" name="Rectangle: Rounded Corners 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9E49A992-9337-4E8C-A8C4-8DA4905E19CA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6" name="Graphic 85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1D6F224C-9309-4533-9032-68FCB0B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8819C6-563C-4B7A-9D87-7EF606698196}"/>
              </a:ext>
            </a:extLst>
          </p:cNvPr>
          <p:cNvGrpSpPr/>
          <p:nvPr/>
        </p:nvGrpSpPr>
        <p:grpSpPr>
          <a:xfrm>
            <a:off x="439015" y="1784708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E6FBF5-503A-4B6F-83D9-D8A7D2D2921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hlinkClick r:id="rId4" action="ppaction://hlinksldjump"/>
              <a:extLst>
                <a:ext uri="{FF2B5EF4-FFF2-40B4-BE49-F238E27FC236}">
                  <a16:creationId xmlns:a16="http://schemas.microsoft.com/office/drawing/2014/main" id="{0B07D6D5-60B9-4385-8BE7-7E8DB7A3792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hlinkClick r:id="rId4" action="ppaction://hlinksldjump"/>
              <a:extLst>
                <a:ext uri="{FF2B5EF4-FFF2-40B4-BE49-F238E27FC236}">
                  <a16:creationId xmlns:a16="http://schemas.microsoft.com/office/drawing/2014/main" id="{1F66DA25-6D38-4257-82FD-7698FCC1AD3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F718610-7A1B-4766-A3B1-3279DC67B779}"/>
              </a:ext>
            </a:extLst>
          </p:cNvPr>
          <p:cNvSpPr/>
          <p:nvPr/>
        </p:nvSpPr>
        <p:spPr>
          <a:xfrm>
            <a:off x="3023602" y="1560090"/>
            <a:ext cx="9183329" cy="529791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E10F39-70A7-4176-BD96-470E541616A5}"/>
              </a:ext>
            </a:extLst>
          </p:cNvPr>
          <p:cNvSpPr/>
          <p:nvPr/>
        </p:nvSpPr>
        <p:spPr>
          <a:xfrm>
            <a:off x="5943313" y="2439779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15E19A2-F95D-491E-BECC-FD969BE755B4}"/>
              </a:ext>
            </a:extLst>
          </p:cNvPr>
          <p:cNvSpPr/>
          <p:nvPr/>
        </p:nvSpPr>
        <p:spPr>
          <a:xfrm>
            <a:off x="5943313" y="2439057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AD668C2-B015-413E-AD77-40F424376F4D}"/>
              </a:ext>
            </a:extLst>
          </p:cNvPr>
          <p:cNvSpPr/>
          <p:nvPr/>
        </p:nvSpPr>
        <p:spPr>
          <a:xfrm>
            <a:off x="5956839" y="2439779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9A14F8-FEAB-44CE-A7CE-84D7032150C0}"/>
              </a:ext>
            </a:extLst>
          </p:cNvPr>
          <p:cNvSpPr/>
          <p:nvPr/>
        </p:nvSpPr>
        <p:spPr>
          <a:xfrm>
            <a:off x="5956839" y="2439132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19FAB04-C5B7-44BE-8BD8-51D3CF56FC7B}"/>
              </a:ext>
            </a:extLst>
          </p:cNvPr>
          <p:cNvCxnSpPr>
            <a:cxnSpLocks/>
          </p:cNvCxnSpPr>
          <p:nvPr/>
        </p:nvCxnSpPr>
        <p:spPr>
          <a:xfrm>
            <a:off x="3287713" y="2090531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6A69F-0EF3-40CB-9D0B-B1F6FE123E2A}"/>
              </a:ext>
            </a:extLst>
          </p:cNvPr>
          <p:cNvGrpSpPr/>
          <p:nvPr/>
        </p:nvGrpSpPr>
        <p:grpSpPr>
          <a:xfrm>
            <a:off x="3282623" y="1648157"/>
            <a:ext cx="313036" cy="246527"/>
            <a:chOff x="3309834" y="2990826"/>
            <a:chExt cx="313036" cy="246527"/>
          </a:xfrm>
        </p:grpSpPr>
        <p:sp>
          <p:nvSpPr>
            <p:cNvPr id="100" name="Graphic 78">
              <a:extLst>
                <a:ext uri="{FF2B5EF4-FFF2-40B4-BE49-F238E27FC236}">
                  <a16:creationId xmlns:a16="http://schemas.microsoft.com/office/drawing/2014/main" id="{CE824AAC-937E-4B48-9AF9-C9E08312572A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101" name="Graphic 100" descr="Add with solid fill">
              <a:extLst>
                <a:ext uri="{FF2B5EF4-FFF2-40B4-BE49-F238E27FC236}">
                  <a16:creationId xmlns:a16="http://schemas.microsoft.com/office/drawing/2014/main" id="{4B7B4CFA-DF1F-47DD-987D-92400A7F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5D85F-14DB-47E7-BD1D-4891E9F833B0}"/>
              </a:ext>
            </a:extLst>
          </p:cNvPr>
          <p:cNvGrpSpPr/>
          <p:nvPr/>
        </p:nvGrpSpPr>
        <p:grpSpPr>
          <a:xfrm>
            <a:off x="3825080" y="1755649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CB764A1-45ED-4F06-BF04-856B6752BE7E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A1FB7B3-C1C7-439D-937F-19F2952704D0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A1E5293-7973-4AAB-888E-2A947E825E2D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019D08F-956C-4630-ADDE-7B2CDFE61ED1}"/>
              </a:ext>
            </a:extLst>
          </p:cNvPr>
          <p:cNvSpPr txBox="1"/>
          <p:nvPr/>
        </p:nvSpPr>
        <p:spPr>
          <a:xfrm>
            <a:off x="3216685" y="2232487"/>
            <a:ext cx="8575264" cy="4679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4B5B2"/>
                </a:solidFill>
                <a:latin typeface="Open Sans" panose="020B0606030504020204" pitchFamily="34" charset="0"/>
              </a:rPr>
              <a:t>Predict Album Type based on a track’s attribute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Evaluate the performance of four different machine learning algorithms on the training set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1D5D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Classifier is the best model with an Accuracy Score of 0.7917471042471043. Which means, it was able to c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orrectly predict the album types of about 79.17% of the tracks in the test dataset.</a:t>
            </a:r>
            <a:endParaRPr lang="en-US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B4B5B2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35" name="Table 40">
            <a:extLst>
              <a:ext uri="{FF2B5EF4-FFF2-40B4-BE49-F238E27FC236}">
                <a16:creationId xmlns:a16="http://schemas.microsoft.com/office/drawing/2014/main" id="{D4C1B5ED-C15B-4C86-80EA-BB8A782C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0650"/>
              </p:ext>
            </p:extLst>
          </p:nvPr>
        </p:nvGraphicFramePr>
        <p:xfrm>
          <a:off x="4410011" y="3300532"/>
          <a:ext cx="6410510" cy="18288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788530">
                  <a:extLst>
                    <a:ext uri="{9D8B030D-6E8A-4147-A177-3AD203B41FA5}">
                      <a16:colId xmlns:a16="http://schemas.microsoft.com/office/drawing/2014/main" val="1083926983"/>
                    </a:ext>
                  </a:extLst>
                </a:gridCol>
                <a:gridCol w="1616765">
                  <a:extLst>
                    <a:ext uri="{9D8B030D-6E8A-4147-A177-3AD203B41FA5}">
                      <a16:colId xmlns:a16="http://schemas.microsoft.com/office/drawing/2014/main" val="1975444662"/>
                    </a:ext>
                  </a:extLst>
                </a:gridCol>
                <a:gridCol w="2005215">
                  <a:extLst>
                    <a:ext uri="{9D8B030D-6E8A-4147-A177-3AD203B41FA5}">
                      <a16:colId xmlns:a16="http://schemas.microsoft.com/office/drawing/2014/main" val="4232112850"/>
                    </a:ext>
                  </a:extLst>
                </a:gridCol>
              </a:tblGrid>
              <a:tr h="329665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Deviation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26057"/>
                  </a:ext>
                </a:extLst>
              </a:tr>
              <a:tr h="3296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Gaussian NB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0.676782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0.007194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25439"/>
                  </a:ext>
                </a:extLst>
              </a:tr>
              <a:tr h="329665"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Support Vector Machine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0.720707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0.008943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23471"/>
                  </a:ext>
                </a:extLst>
              </a:tr>
              <a:tr h="329665"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Gradient Boosting Classifier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0.728128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0.009415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15232"/>
                  </a:ext>
                </a:extLst>
              </a:tr>
              <a:tr h="329665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</a:rPr>
                        <a:t>Random Forest Classifier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</a:rPr>
                        <a:t>0.773017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</a:rPr>
                        <a:t>0.008295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92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72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56895" y="790866"/>
            <a:ext cx="4413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8240CA-59B6-4A4C-A84B-D29C09CF1029}"/>
              </a:ext>
            </a:extLst>
          </p:cNvPr>
          <p:cNvGrpSpPr/>
          <p:nvPr/>
        </p:nvGrpSpPr>
        <p:grpSpPr>
          <a:xfrm>
            <a:off x="437263" y="2208295"/>
            <a:ext cx="203670" cy="203670"/>
            <a:chOff x="431322" y="2214773"/>
            <a:chExt cx="203670" cy="203670"/>
          </a:xfrm>
        </p:grpSpPr>
        <p:sp>
          <p:nvSpPr>
            <p:cNvPr id="85" name="Rectangle: Rounded Corners 84">
              <a:hlinkClick r:id="rId5" action="ppaction://hlinksldjump"/>
              <a:extLst>
                <a:ext uri="{FF2B5EF4-FFF2-40B4-BE49-F238E27FC236}">
                  <a16:creationId xmlns:a16="http://schemas.microsoft.com/office/drawing/2014/main" id="{9E49A992-9337-4E8C-A8C4-8DA4905E19CA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6" name="Graphic 85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1D6F224C-9309-4533-9032-68FCB0B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8819C6-563C-4B7A-9D87-7EF606698196}"/>
              </a:ext>
            </a:extLst>
          </p:cNvPr>
          <p:cNvGrpSpPr/>
          <p:nvPr/>
        </p:nvGrpSpPr>
        <p:grpSpPr>
          <a:xfrm>
            <a:off x="439015" y="1784708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E6FBF5-503A-4B6F-83D9-D8A7D2D2921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hlinkClick r:id="rId4" action="ppaction://hlinksldjump"/>
              <a:extLst>
                <a:ext uri="{FF2B5EF4-FFF2-40B4-BE49-F238E27FC236}">
                  <a16:creationId xmlns:a16="http://schemas.microsoft.com/office/drawing/2014/main" id="{0B07D6D5-60B9-4385-8BE7-7E8DB7A3792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hlinkClick r:id="rId4" action="ppaction://hlinksldjump"/>
              <a:extLst>
                <a:ext uri="{FF2B5EF4-FFF2-40B4-BE49-F238E27FC236}">
                  <a16:creationId xmlns:a16="http://schemas.microsoft.com/office/drawing/2014/main" id="{1F66DA25-6D38-4257-82FD-7698FCC1AD3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E10F39-70A7-4176-BD96-470E541616A5}"/>
              </a:ext>
            </a:extLst>
          </p:cNvPr>
          <p:cNvSpPr/>
          <p:nvPr/>
        </p:nvSpPr>
        <p:spPr>
          <a:xfrm>
            <a:off x="5943313" y="2439779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15E19A2-F95D-491E-BECC-FD969BE755B4}"/>
              </a:ext>
            </a:extLst>
          </p:cNvPr>
          <p:cNvSpPr/>
          <p:nvPr/>
        </p:nvSpPr>
        <p:spPr>
          <a:xfrm>
            <a:off x="5943313" y="2439057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AD668C2-B015-413E-AD77-40F424376F4D}"/>
              </a:ext>
            </a:extLst>
          </p:cNvPr>
          <p:cNvSpPr/>
          <p:nvPr/>
        </p:nvSpPr>
        <p:spPr>
          <a:xfrm>
            <a:off x="5956839" y="2439779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9A14F8-FEAB-44CE-A7CE-84D7032150C0}"/>
              </a:ext>
            </a:extLst>
          </p:cNvPr>
          <p:cNvSpPr/>
          <p:nvPr/>
        </p:nvSpPr>
        <p:spPr>
          <a:xfrm>
            <a:off x="5956839" y="2439132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1B27E4-56E2-4DF3-8169-EE1BB2B3B7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889" y="1634766"/>
            <a:ext cx="6115551" cy="51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8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56895" y="790866"/>
            <a:ext cx="4413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5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8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8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8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8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8240CA-59B6-4A4C-A84B-D29C09CF1029}"/>
              </a:ext>
            </a:extLst>
          </p:cNvPr>
          <p:cNvGrpSpPr/>
          <p:nvPr/>
        </p:nvGrpSpPr>
        <p:grpSpPr>
          <a:xfrm>
            <a:off x="437263" y="2208295"/>
            <a:ext cx="203670" cy="203670"/>
            <a:chOff x="431322" y="2214773"/>
            <a:chExt cx="203670" cy="203670"/>
          </a:xfrm>
        </p:grpSpPr>
        <p:sp>
          <p:nvSpPr>
            <p:cNvPr id="85" name="Rectangle: Rounded Corners 84">
              <a:hlinkClick r:id="rId5" action="ppaction://hlinksldjump"/>
              <a:extLst>
                <a:ext uri="{FF2B5EF4-FFF2-40B4-BE49-F238E27FC236}">
                  <a16:creationId xmlns:a16="http://schemas.microsoft.com/office/drawing/2014/main" id="{9E49A992-9337-4E8C-A8C4-8DA4905E19CA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6" name="Graphic 85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1D6F224C-9309-4533-9032-68FCB0BE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8819C6-563C-4B7A-9D87-7EF606698196}"/>
              </a:ext>
            </a:extLst>
          </p:cNvPr>
          <p:cNvGrpSpPr/>
          <p:nvPr/>
        </p:nvGrpSpPr>
        <p:grpSpPr>
          <a:xfrm>
            <a:off x="439015" y="1784708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E6FBF5-503A-4B6F-83D9-D8A7D2D2921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hlinkClick r:id="rId4" action="ppaction://hlinksldjump"/>
              <a:extLst>
                <a:ext uri="{FF2B5EF4-FFF2-40B4-BE49-F238E27FC236}">
                  <a16:creationId xmlns:a16="http://schemas.microsoft.com/office/drawing/2014/main" id="{0B07D6D5-60B9-4385-8BE7-7E8DB7A3792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hlinkClick r:id="rId4" action="ppaction://hlinksldjump"/>
              <a:extLst>
                <a:ext uri="{FF2B5EF4-FFF2-40B4-BE49-F238E27FC236}">
                  <a16:creationId xmlns:a16="http://schemas.microsoft.com/office/drawing/2014/main" id="{1F66DA25-6D38-4257-82FD-7698FCC1AD3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E10F39-70A7-4176-BD96-470E541616A5}"/>
              </a:ext>
            </a:extLst>
          </p:cNvPr>
          <p:cNvSpPr/>
          <p:nvPr/>
        </p:nvSpPr>
        <p:spPr>
          <a:xfrm>
            <a:off x="5943313" y="2439779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15E19A2-F95D-491E-BECC-FD969BE755B4}"/>
              </a:ext>
            </a:extLst>
          </p:cNvPr>
          <p:cNvSpPr/>
          <p:nvPr/>
        </p:nvSpPr>
        <p:spPr>
          <a:xfrm>
            <a:off x="5943313" y="2439057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AD668C2-B015-413E-AD77-40F424376F4D}"/>
              </a:ext>
            </a:extLst>
          </p:cNvPr>
          <p:cNvSpPr/>
          <p:nvPr/>
        </p:nvSpPr>
        <p:spPr>
          <a:xfrm>
            <a:off x="5956839" y="2439779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9A14F8-FEAB-44CE-A7CE-84D7032150C0}"/>
              </a:ext>
            </a:extLst>
          </p:cNvPr>
          <p:cNvSpPr/>
          <p:nvPr/>
        </p:nvSpPr>
        <p:spPr>
          <a:xfrm>
            <a:off x="5956839" y="2439132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EB2C97-69C0-4805-83FA-02A60B947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6469" y="1830617"/>
            <a:ext cx="5682959" cy="481380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7D2399-5FB3-4B3A-A783-C5575BF534D2}"/>
              </a:ext>
            </a:extLst>
          </p:cNvPr>
          <p:cNvSpPr txBox="1"/>
          <p:nvPr/>
        </p:nvSpPr>
        <p:spPr>
          <a:xfrm>
            <a:off x="3156895" y="1441203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159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56895" y="790866"/>
            <a:ext cx="71665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8819C6-563C-4B7A-9D87-7EF606698196}"/>
              </a:ext>
            </a:extLst>
          </p:cNvPr>
          <p:cNvGrpSpPr/>
          <p:nvPr/>
        </p:nvGrpSpPr>
        <p:grpSpPr>
          <a:xfrm>
            <a:off x="439015" y="1784708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E6FBF5-503A-4B6F-83D9-D8A7D2D2921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hlinkClick r:id="rId4" action="ppaction://hlinksldjump"/>
              <a:extLst>
                <a:ext uri="{FF2B5EF4-FFF2-40B4-BE49-F238E27FC236}">
                  <a16:creationId xmlns:a16="http://schemas.microsoft.com/office/drawing/2014/main" id="{0B07D6D5-60B9-4385-8BE7-7E8DB7A3792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hlinkClick r:id="rId4" action="ppaction://hlinksldjump"/>
              <a:extLst>
                <a:ext uri="{FF2B5EF4-FFF2-40B4-BE49-F238E27FC236}">
                  <a16:creationId xmlns:a16="http://schemas.microsoft.com/office/drawing/2014/main" id="{1F66DA25-6D38-4257-82FD-7698FCC1AD3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F718610-7A1B-4766-A3B1-3279DC67B779}"/>
              </a:ext>
            </a:extLst>
          </p:cNvPr>
          <p:cNvSpPr/>
          <p:nvPr/>
        </p:nvSpPr>
        <p:spPr>
          <a:xfrm>
            <a:off x="3023602" y="2258750"/>
            <a:ext cx="9183329" cy="459925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E10F39-70A7-4176-BD96-470E541616A5}"/>
              </a:ext>
            </a:extLst>
          </p:cNvPr>
          <p:cNvSpPr/>
          <p:nvPr/>
        </p:nvSpPr>
        <p:spPr>
          <a:xfrm>
            <a:off x="5943313" y="2002459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15E19A2-F95D-491E-BECC-FD969BE755B4}"/>
              </a:ext>
            </a:extLst>
          </p:cNvPr>
          <p:cNvSpPr/>
          <p:nvPr/>
        </p:nvSpPr>
        <p:spPr>
          <a:xfrm>
            <a:off x="5943313" y="2001737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AD668C2-B015-413E-AD77-40F424376F4D}"/>
              </a:ext>
            </a:extLst>
          </p:cNvPr>
          <p:cNvSpPr/>
          <p:nvPr/>
        </p:nvSpPr>
        <p:spPr>
          <a:xfrm>
            <a:off x="5956839" y="2002459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9A14F8-FEAB-44CE-A7CE-84D7032150C0}"/>
              </a:ext>
            </a:extLst>
          </p:cNvPr>
          <p:cNvSpPr/>
          <p:nvPr/>
        </p:nvSpPr>
        <p:spPr>
          <a:xfrm>
            <a:off x="5956839" y="2001812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19FAB04-C5B7-44BE-8BD8-51D3CF56FC7B}"/>
              </a:ext>
            </a:extLst>
          </p:cNvPr>
          <p:cNvCxnSpPr>
            <a:cxnSpLocks/>
          </p:cNvCxnSpPr>
          <p:nvPr/>
        </p:nvCxnSpPr>
        <p:spPr>
          <a:xfrm>
            <a:off x="3287713" y="2859162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06A69F-0EF3-40CB-9D0B-B1F6FE123E2A}"/>
              </a:ext>
            </a:extLst>
          </p:cNvPr>
          <p:cNvGrpSpPr/>
          <p:nvPr/>
        </p:nvGrpSpPr>
        <p:grpSpPr>
          <a:xfrm>
            <a:off x="3282623" y="2416788"/>
            <a:ext cx="313036" cy="246527"/>
            <a:chOff x="3309834" y="2990826"/>
            <a:chExt cx="313036" cy="246527"/>
          </a:xfrm>
        </p:grpSpPr>
        <p:sp>
          <p:nvSpPr>
            <p:cNvPr id="100" name="Graphic 78">
              <a:extLst>
                <a:ext uri="{FF2B5EF4-FFF2-40B4-BE49-F238E27FC236}">
                  <a16:creationId xmlns:a16="http://schemas.microsoft.com/office/drawing/2014/main" id="{CE824AAC-937E-4B48-9AF9-C9E08312572A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101" name="Graphic 100" descr="Add with solid fill">
              <a:extLst>
                <a:ext uri="{FF2B5EF4-FFF2-40B4-BE49-F238E27FC236}">
                  <a16:creationId xmlns:a16="http://schemas.microsoft.com/office/drawing/2014/main" id="{4B7B4CFA-DF1F-47DD-987D-92400A7F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D5D85F-14DB-47E7-BD1D-4891E9F833B0}"/>
              </a:ext>
            </a:extLst>
          </p:cNvPr>
          <p:cNvGrpSpPr/>
          <p:nvPr/>
        </p:nvGrpSpPr>
        <p:grpSpPr>
          <a:xfrm>
            <a:off x="3825080" y="2524280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CB764A1-45ED-4F06-BF04-856B6752BE7E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A1FB7B3-C1C7-439D-937F-19F2952704D0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A1E5293-7973-4AAB-888E-2A947E825E2D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019D08F-956C-4630-ADDE-7B2CDFE61ED1}"/>
              </a:ext>
            </a:extLst>
          </p:cNvPr>
          <p:cNvSpPr txBox="1"/>
          <p:nvPr/>
        </p:nvSpPr>
        <p:spPr>
          <a:xfrm>
            <a:off x="3232605" y="3023431"/>
            <a:ext cx="8575264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B4B5B2"/>
              </a:solidFill>
              <a:latin typeface="Open Sans" panose="020B0606030504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701800-C65B-407A-B7E7-577A52D8E51A}"/>
              </a:ext>
            </a:extLst>
          </p:cNvPr>
          <p:cNvSpPr txBox="1"/>
          <p:nvPr/>
        </p:nvSpPr>
        <p:spPr>
          <a:xfrm>
            <a:off x="3282623" y="2967013"/>
            <a:ext cx="8496300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B4B5B2"/>
                </a:solidFill>
                <a:latin typeface="Open Sans" panose="020B0606030504020204" pitchFamily="34" charset="0"/>
              </a:rPr>
              <a:t>Tkinter</a:t>
            </a: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Work in progress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3340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702C-A845-3192-B348-68658C74D330}"/>
              </a:ext>
            </a:extLst>
          </p:cNvPr>
          <p:cNvSpPr txBox="1"/>
          <p:nvPr/>
        </p:nvSpPr>
        <p:spPr>
          <a:xfrm>
            <a:off x="3162744" y="3031977"/>
            <a:ext cx="8463701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Rastelli, S. (2023) Spotify and YouTube, Kaggle. Available at: https://www.kaggle.com/datasets/salvatorerastelli/spotify-and-youtube (Accessed: 02 May 2023).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4B5B2"/>
                </a:solidFill>
                <a:latin typeface="Open Sans" panose="020B0606030504020204" pitchFamily="34" charset="0"/>
              </a:rPr>
              <a:t>Penguin Classifier</a:t>
            </a:r>
            <a:endParaRPr lang="en-IN" sz="1600" dirty="0">
              <a:solidFill>
                <a:srgbClr val="B4B5B2"/>
              </a:solidFill>
            </a:endParaRPr>
          </a:p>
        </p:txBody>
      </p:sp>
      <p:sp>
        <p:nvSpPr>
          <p:cNvPr id="93" name="TextBox 92">
            <a:hlinkClick r:id="rId2" action="ppaction://hlinksldjump"/>
            <a:extLst>
              <a:ext uri="{FF2B5EF4-FFF2-40B4-BE49-F238E27FC236}">
                <a16:creationId xmlns:a16="http://schemas.microsoft.com/office/drawing/2014/main" id="{99472F89-41B6-6BE5-614F-C1C661097692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95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C71D05A0-672A-F4C5-AAB9-245A986914A1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3" action="ppaction://hlinksldjump"/>
            <a:extLst>
              <a:ext uri="{FF2B5EF4-FFF2-40B4-BE49-F238E27FC236}">
                <a16:creationId xmlns:a16="http://schemas.microsoft.com/office/drawing/2014/main" id="{6BED572A-7E35-8790-87A5-FA2CF0767818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99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9278BC7B-1858-EF67-AEEE-5E37F0B94DA0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rId4" action="ppaction://hlinksldjump"/>
            <a:extLst>
              <a:ext uri="{FF2B5EF4-FFF2-40B4-BE49-F238E27FC236}">
                <a16:creationId xmlns:a16="http://schemas.microsoft.com/office/drawing/2014/main" id="{A5431F88-83C9-7422-4745-6739D986ECF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E2277F9-97B3-985A-3262-6412F2209E1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22" name="Freeform: Shape 121">
              <a:hlinkClick r:id="rId4" action="ppaction://hlinksldjump"/>
              <a:extLst>
                <a:ext uri="{FF2B5EF4-FFF2-40B4-BE49-F238E27FC236}">
                  <a16:creationId xmlns:a16="http://schemas.microsoft.com/office/drawing/2014/main" id="{0EE6EE69-9520-2E31-DF8B-0B561312EDE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hlinkClick r:id="rId4" action="ppaction://hlinksldjump"/>
              <a:extLst>
                <a:ext uri="{FF2B5EF4-FFF2-40B4-BE49-F238E27FC236}">
                  <a16:creationId xmlns:a16="http://schemas.microsoft.com/office/drawing/2014/main" id="{47A641C6-98BE-312B-834E-FF571ED93DB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hlinkClick r:id="rId4" action="ppaction://hlinksldjump"/>
              <a:extLst>
                <a:ext uri="{FF2B5EF4-FFF2-40B4-BE49-F238E27FC236}">
                  <a16:creationId xmlns:a16="http://schemas.microsoft.com/office/drawing/2014/main" id="{745C7D70-F929-F812-7494-F65FBF77B2C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25" name="TextBox 124">
            <a:hlinkClick r:id="rId5" action="ppaction://hlinksldjump"/>
            <a:extLst>
              <a:ext uri="{FF2B5EF4-FFF2-40B4-BE49-F238E27FC236}">
                <a16:creationId xmlns:a16="http://schemas.microsoft.com/office/drawing/2014/main" id="{D5CD68C2-E31B-E9B0-FC06-F6A91816E6FA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68DC030-4F42-999E-B15D-290E41B7569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27" name="Rectangle: Rounded Corners 126">
              <a:hlinkClick r:id="rId5" action="ppaction://hlinksldjump"/>
              <a:extLst>
                <a:ext uri="{FF2B5EF4-FFF2-40B4-BE49-F238E27FC236}">
                  <a16:creationId xmlns:a16="http://schemas.microsoft.com/office/drawing/2014/main" id="{7F563970-8F7F-D255-8955-60B631C96D9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8" name="Graphic 127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C8818178-BF24-35C7-1863-7621BB93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5CFDB2F-A4D4-5627-C4DD-76E67845DCA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30" name="Rectangle: Rounded Corners 129">
              <a:hlinkClick r:id="rId8" action="ppaction://hlinksldjump"/>
              <a:extLst>
                <a:ext uri="{FF2B5EF4-FFF2-40B4-BE49-F238E27FC236}">
                  <a16:creationId xmlns:a16="http://schemas.microsoft.com/office/drawing/2014/main" id="{5C69B703-FAE8-0F51-ACED-4A8528A60171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5F311ECF-0C3E-AB12-1895-DFB82B842FBD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2" name="TextBox 131">
            <a:hlinkClick r:id="rId8" action="ppaction://hlinksldjump"/>
            <a:extLst>
              <a:ext uri="{FF2B5EF4-FFF2-40B4-BE49-F238E27FC236}">
                <a16:creationId xmlns:a16="http://schemas.microsoft.com/office/drawing/2014/main" id="{F55204A5-2957-46E3-3AD0-E2C47B299E9C}"/>
              </a:ext>
            </a:extLst>
          </p:cNvPr>
          <p:cNvSpPr txBox="1"/>
          <p:nvPr/>
        </p:nvSpPr>
        <p:spPr>
          <a:xfrm>
            <a:off x="869323" y="261020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3044738-B584-4782-360A-2596B6202D44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hlinkClick r:id="rId9" action="ppaction://hlinksldjump"/>
            <a:extLst>
              <a:ext uri="{FF2B5EF4-FFF2-40B4-BE49-F238E27FC236}">
                <a16:creationId xmlns:a16="http://schemas.microsoft.com/office/drawing/2014/main" id="{2A2FC472-F675-AF66-D4EA-39FFC69C7ABE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136" name="TextBox 135">
            <a:hlinkClick r:id="rId9" action="ppaction://hlinksldjump"/>
            <a:extLst>
              <a:ext uri="{FF2B5EF4-FFF2-40B4-BE49-F238E27FC236}">
                <a16:creationId xmlns:a16="http://schemas.microsoft.com/office/drawing/2014/main" id="{05F47DD3-8BC9-12C0-8B2E-379D57BEA136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137" name="Freeform: Shape 136">
            <a:hlinkClick r:id="rId9" action="ppaction://hlinksldjump"/>
            <a:extLst>
              <a:ext uri="{FF2B5EF4-FFF2-40B4-BE49-F238E27FC236}">
                <a16:creationId xmlns:a16="http://schemas.microsoft.com/office/drawing/2014/main" id="{2C8830F9-1E84-C45B-203C-F1B4279FD5A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TextBox 137">
            <a:hlinkClick r:id="" action="ppaction://noaction"/>
            <a:extLst>
              <a:ext uri="{FF2B5EF4-FFF2-40B4-BE49-F238E27FC236}">
                <a16:creationId xmlns:a16="http://schemas.microsoft.com/office/drawing/2014/main" id="{E01AA757-3E22-D482-DD43-608DFDDB03E8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2AB7A86-94CA-6644-6490-FAB6758F162D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40" name="Freeform: Shape 139">
              <a:hlinkClick r:id="" action="ppaction://noaction"/>
              <a:extLst>
                <a:ext uri="{FF2B5EF4-FFF2-40B4-BE49-F238E27FC236}">
                  <a16:creationId xmlns:a16="http://schemas.microsoft.com/office/drawing/2014/main" id="{063E392B-7FBA-B22A-9F7F-2CFF747E42C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hlinkClick r:id="" action="ppaction://noaction"/>
              <a:extLst>
                <a:ext uri="{FF2B5EF4-FFF2-40B4-BE49-F238E27FC236}">
                  <a16:creationId xmlns:a16="http://schemas.microsoft.com/office/drawing/2014/main" id="{1AACAF6C-50A8-5324-B4D1-803AC625338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TextBox 141">
            <a:hlinkClick r:id="" action="ppaction://noaction"/>
            <a:extLst>
              <a:ext uri="{FF2B5EF4-FFF2-40B4-BE49-F238E27FC236}">
                <a16:creationId xmlns:a16="http://schemas.microsoft.com/office/drawing/2014/main" id="{6F462AFA-BD45-9656-50A0-25E14830FF2D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1CD9DD5-2552-7B8F-4B43-3AE993FC3E7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44" name="Freeform: Shape 143">
              <a:hlinkClick r:id="" action="ppaction://noaction"/>
              <a:extLst>
                <a:ext uri="{FF2B5EF4-FFF2-40B4-BE49-F238E27FC236}">
                  <a16:creationId xmlns:a16="http://schemas.microsoft.com/office/drawing/2014/main" id="{D20FDFD8-B452-3BA3-9308-9E9BF630FA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hlinkClick r:id="" action="ppaction://noaction"/>
              <a:extLst>
                <a:ext uri="{FF2B5EF4-FFF2-40B4-BE49-F238E27FC236}">
                  <a16:creationId xmlns:a16="http://schemas.microsoft.com/office/drawing/2014/main" id="{C4D30C31-2217-70F8-4BE7-FCBD746C1EA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6" name="TextBox 145">
            <a:hlinkClick r:id="" action="ppaction://noaction"/>
            <a:extLst>
              <a:ext uri="{FF2B5EF4-FFF2-40B4-BE49-F238E27FC236}">
                <a16:creationId xmlns:a16="http://schemas.microsoft.com/office/drawing/2014/main" id="{996F7240-E8BA-FF0F-C4AC-00CE1F1AABA4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47" name="Freeform: Shape 146">
            <a:hlinkClick r:id="" action="ppaction://noaction"/>
            <a:extLst>
              <a:ext uri="{FF2B5EF4-FFF2-40B4-BE49-F238E27FC236}">
                <a16:creationId xmlns:a16="http://schemas.microsoft.com/office/drawing/2014/main" id="{861BE3AD-A8DA-E71D-D869-F9ED8E6C2C8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8" name="Freeform: Shape 77">
            <a:hlinkClick r:id="rId10" action="ppaction://hlinksldjump"/>
            <a:extLst>
              <a:ext uri="{FF2B5EF4-FFF2-40B4-BE49-F238E27FC236}">
                <a16:creationId xmlns:a16="http://schemas.microsoft.com/office/drawing/2014/main" id="{9A0228C4-3902-4C10-B767-07194F2FAE86}"/>
              </a:ext>
            </a:extLst>
          </p:cNvPr>
          <p:cNvSpPr/>
          <p:nvPr/>
        </p:nvSpPr>
        <p:spPr>
          <a:xfrm>
            <a:off x="439298" y="350933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B0F449-837C-4BDA-8065-4350E84F957C}"/>
              </a:ext>
            </a:extLst>
          </p:cNvPr>
          <p:cNvSpPr/>
          <p:nvPr/>
        </p:nvSpPr>
        <p:spPr>
          <a:xfrm>
            <a:off x="337523" y="3926037"/>
            <a:ext cx="2216757" cy="20588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307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817171" y="2921168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ED760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250238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F3E08FA-4C08-7258-FA22-03C53F09604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6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913EB48-94F5-98C7-C275-915A1AD4D3E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2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Graphic 4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69323" y="2649959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58" name="Freeform: Shape 57">
            <a:hlinkClick r:id="rId9" action="ppaction://hlinksldjump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hlinkClick r:id="" action="ppaction://noaction"/>
            <a:extLst>
              <a:ext uri="{FF2B5EF4-FFF2-40B4-BE49-F238E27FC236}">
                <a16:creationId xmlns:a16="http://schemas.microsoft.com/office/drawing/2014/main" id="{DBD7492E-2CD4-61A0-9EEE-CEE4E61AED9D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02437B-09C4-B9C2-DFB9-8FE4C3A1D94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4" name="Freeform: Shape 63">
              <a:hlinkClick r:id="" action="ppaction://noaction"/>
              <a:extLst>
                <a:ext uri="{FF2B5EF4-FFF2-40B4-BE49-F238E27FC236}">
                  <a16:creationId xmlns:a16="http://schemas.microsoft.com/office/drawing/2014/main" id="{1026419F-9D4F-D6A0-6D28-43C551A1C43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hlinkClick r:id="" action="ppaction://noaction"/>
              <a:extLst>
                <a:ext uri="{FF2B5EF4-FFF2-40B4-BE49-F238E27FC236}">
                  <a16:creationId xmlns:a16="http://schemas.microsoft.com/office/drawing/2014/main" id="{658172E2-3787-64CE-5910-C25C444076A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" name="TextBox 32">
            <a:hlinkClick r:id="" action="ppaction://noaction"/>
            <a:extLst>
              <a:ext uri="{FF2B5EF4-FFF2-40B4-BE49-F238E27FC236}">
                <a16:creationId xmlns:a16="http://schemas.microsoft.com/office/drawing/2014/main" id="{06426368-13B9-05ED-7B4E-48B8C7532F65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12AE22-4B66-8998-2063-3E4A6A50C8C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4" name="Freeform: Shape 93">
              <a:hlinkClick r:id="" action="ppaction://noaction"/>
              <a:extLst>
                <a:ext uri="{FF2B5EF4-FFF2-40B4-BE49-F238E27FC236}">
                  <a16:creationId xmlns:a16="http://schemas.microsoft.com/office/drawing/2014/main" id="{149494EE-3A8F-DAC0-A98E-4649108E72E4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hlinkClick r:id="" action="ppaction://noaction"/>
              <a:extLst>
                <a:ext uri="{FF2B5EF4-FFF2-40B4-BE49-F238E27FC236}">
                  <a16:creationId xmlns:a16="http://schemas.microsoft.com/office/drawing/2014/main" id="{1D716285-1ADB-8062-28AF-3D63F2CFC06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" action="ppaction://noaction"/>
            <a:extLst>
              <a:ext uri="{FF2B5EF4-FFF2-40B4-BE49-F238E27FC236}">
                <a16:creationId xmlns:a16="http://schemas.microsoft.com/office/drawing/2014/main" id="{15C24E6E-5086-DAC3-E400-3CB725E13353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02" name="Freeform: Shape 101">
            <a:hlinkClick r:id="" action="ppaction://noaction"/>
            <a:extLst>
              <a:ext uri="{FF2B5EF4-FFF2-40B4-BE49-F238E27FC236}">
                <a16:creationId xmlns:a16="http://schemas.microsoft.com/office/drawing/2014/main" id="{BC336F4F-319C-E66A-14BA-28906300DE58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5" y="1486273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9B0C45B-43BB-5FBD-2EEB-988D2B901594}"/>
              </a:ext>
            </a:extLst>
          </p:cNvPr>
          <p:cNvSpPr/>
          <p:nvPr/>
        </p:nvSpPr>
        <p:spPr>
          <a:xfrm>
            <a:off x="4895682" y="5268926"/>
            <a:ext cx="8096" cy="857"/>
          </a:xfrm>
          <a:custGeom>
            <a:avLst/>
            <a:gdLst>
              <a:gd name="connsiteX0" fmla="*/ 8096 w 8096"/>
              <a:gd name="connsiteY0" fmla="*/ 0 h 857"/>
              <a:gd name="connsiteX1" fmla="*/ 0 w 8096"/>
              <a:gd name="connsiteY1" fmla="*/ 0 h 857"/>
              <a:gd name="connsiteX2" fmla="*/ 8096 w 8096"/>
              <a:gd name="connsiteY2" fmla="*/ 0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C5E675-701B-8094-F5F5-D71CAAE61688}"/>
              </a:ext>
            </a:extLst>
          </p:cNvPr>
          <p:cNvSpPr/>
          <p:nvPr/>
        </p:nvSpPr>
        <p:spPr>
          <a:xfrm>
            <a:off x="4895682" y="5268926"/>
            <a:ext cx="8096" cy="1572"/>
          </a:xfrm>
          <a:custGeom>
            <a:avLst/>
            <a:gdLst>
              <a:gd name="connsiteX0" fmla="*/ 8096 w 8096"/>
              <a:gd name="connsiteY0" fmla="*/ 0 h 1572"/>
              <a:gd name="connsiteX1" fmla="*/ 0 w 8096"/>
              <a:gd name="connsiteY1" fmla="*/ 0 h 1572"/>
              <a:gd name="connsiteX2" fmla="*/ 8096 w 8096"/>
              <a:gd name="connsiteY2" fmla="*/ 0 h 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2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23AA4-B730-3AEB-3564-71CF3E904C71}"/>
              </a:ext>
            </a:extLst>
          </p:cNvPr>
          <p:cNvSpPr txBox="1"/>
          <p:nvPr/>
        </p:nvSpPr>
        <p:spPr>
          <a:xfrm>
            <a:off x="3216685" y="2584707"/>
            <a:ext cx="8575264" cy="194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Spotify and YouTube Dataset from Kaggle</a:t>
            </a:r>
          </a:p>
          <a:p>
            <a:pPr>
              <a:lnSpc>
                <a:spcPct val="150000"/>
              </a:lnSpc>
            </a:pPr>
            <a:endParaRPr lang="en-US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4C77AC-6E12-D550-819C-EA9CFBBD3724}"/>
              </a:ext>
            </a:extLst>
          </p:cNvPr>
          <p:cNvGrpSpPr/>
          <p:nvPr/>
        </p:nvGrpSpPr>
        <p:grpSpPr>
          <a:xfrm>
            <a:off x="3320984" y="5634910"/>
            <a:ext cx="1986353" cy="585340"/>
            <a:chOff x="3660298" y="4527635"/>
            <a:chExt cx="1986353" cy="58534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E0006AF-31CB-231E-D4F6-D868DFE9BE73}"/>
                </a:ext>
              </a:extLst>
            </p:cNvPr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name="adj" fmla="val 50000"/>
              </a:avLst>
            </a:prstGeom>
            <a:solidFill>
              <a:srgbClr val="1ED7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399B2D-B4AD-4519-5980-902ACC86562F}"/>
                </a:ext>
              </a:extLst>
            </p:cNvPr>
            <p:cNvSpPr txBox="1"/>
            <p:nvPr/>
          </p:nvSpPr>
          <p:spPr>
            <a:xfrm>
              <a:off x="4262983" y="4640564"/>
              <a:ext cx="7809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Play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CD7FD8-70CD-8FA0-78C1-11A113F427C6}"/>
              </a:ext>
            </a:extLst>
          </p:cNvPr>
          <p:cNvGrpSpPr/>
          <p:nvPr/>
        </p:nvGrpSpPr>
        <p:grpSpPr>
          <a:xfrm>
            <a:off x="5710424" y="5634910"/>
            <a:ext cx="1986353" cy="585340"/>
            <a:chOff x="6096000" y="4527635"/>
            <a:chExt cx="1986353" cy="58534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CF34284-4ECD-5A3E-7B23-7CB453163349}"/>
                </a:ext>
              </a:extLst>
            </p:cNvPr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B3C482-6436-283A-CBED-C315BA5304DF}"/>
                </a:ext>
              </a:extLst>
            </p:cNvPr>
            <p:cNvSpPr txBox="1"/>
            <p:nvPr/>
          </p:nvSpPr>
          <p:spPr>
            <a:xfrm>
              <a:off x="6554414" y="4640564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Follow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6CF7FD9-2F2E-7BD1-706B-E16DA55CE7AD}"/>
              </a:ext>
            </a:extLst>
          </p:cNvPr>
          <p:cNvGrpSpPr/>
          <p:nvPr/>
        </p:nvGrpSpPr>
        <p:grpSpPr>
          <a:xfrm>
            <a:off x="8099864" y="5900566"/>
            <a:ext cx="361410" cy="70427"/>
            <a:chOff x="8439178" y="4793291"/>
            <a:chExt cx="361410" cy="704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7EE6C9-0F5E-321F-508D-CF1B448127FD}"/>
                </a:ext>
              </a:extLst>
            </p:cNvPr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4A5030-D66D-D18E-5828-038F2F37BCCA}"/>
                </a:ext>
              </a:extLst>
            </p:cNvPr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2D7FC6B-3C09-EB09-0492-7F0722E8B635}"/>
                </a:ext>
              </a:extLst>
            </p:cNvPr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9C7A2AE-3272-48D9-81BF-9BA782A39CC8}"/>
              </a:ext>
            </a:extLst>
          </p:cNvPr>
          <p:cNvSpPr/>
          <p:nvPr/>
        </p:nvSpPr>
        <p:spPr>
          <a:xfrm>
            <a:off x="3232605" y="3328125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E23A35-2E00-4055-822B-537CBA28A02E}"/>
              </a:ext>
            </a:extLst>
          </p:cNvPr>
          <p:cNvSpPr txBox="1"/>
          <p:nvPr/>
        </p:nvSpPr>
        <p:spPr>
          <a:xfrm>
            <a:off x="3390057" y="356571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</a:t>
            </a:r>
          </a:p>
        </p:txBody>
      </p:sp>
      <p:pic>
        <p:nvPicPr>
          <p:cNvPr id="82" name="Picture Placeholder 90" descr="A dart board with darts&#10;&#10;Description automatically generated with medium confidence">
            <a:extLst>
              <a:ext uri="{FF2B5EF4-FFF2-40B4-BE49-F238E27FC236}">
                <a16:creationId xmlns:a16="http://schemas.microsoft.com/office/drawing/2014/main" id="{237B3950-017F-4B1A-886D-5A67D19B15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9500"/>
          <a:stretch>
            <a:fillRect/>
          </a:stretch>
        </p:blipFill>
        <p:spPr>
          <a:xfrm>
            <a:off x="3641832" y="3845020"/>
            <a:ext cx="1115604" cy="1031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E68749-21BF-4E91-8040-80C77D637B7F}"/>
              </a:ext>
            </a:extLst>
          </p:cNvPr>
          <p:cNvSpPr txBox="1"/>
          <p:nvPr/>
        </p:nvSpPr>
        <p:spPr>
          <a:xfrm>
            <a:off x="4885263" y="3697088"/>
            <a:ext cx="6687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Have a deeper look into what kind of attributes most popular songs have</a:t>
            </a:r>
            <a:endParaRPr lang="en-IN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84ACE-E512-41FF-82ED-E7269187C991}"/>
              </a:ext>
            </a:extLst>
          </p:cNvPr>
          <p:cNvSpPr/>
          <p:nvPr/>
        </p:nvSpPr>
        <p:spPr>
          <a:xfrm>
            <a:off x="334496" y="3845020"/>
            <a:ext cx="1896097" cy="1912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99681-2294-F9B7-4824-2BE6E7A88CDA}"/>
              </a:ext>
            </a:extLst>
          </p:cNvPr>
          <p:cNvGrpSpPr/>
          <p:nvPr/>
        </p:nvGrpSpPr>
        <p:grpSpPr>
          <a:xfrm>
            <a:off x="3282623" y="2986626"/>
            <a:ext cx="313036" cy="246527"/>
            <a:chOff x="3309834" y="2990826"/>
            <a:chExt cx="313036" cy="246527"/>
          </a:xfrm>
        </p:grpSpPr>
        <p:sp>
          <p:nvSpPr>
            <p:cNvPr id="46" name="Graphic 78">
              <a:extLst>
                <a:ext uri="{FF2B5EF4-FFF2-40B4-BE49-F238E27FC236}">
                  <a16:creationId xmlns:a16="http://schemas.microsoft.com/office/drawing/2014/main" id="{99881D78-2B87-E12B-49E9-D3F730AF9CA4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48" name="Graphic 47" descr="Add with solid fill">
              <a:extLst>
                <a:ext uri="{FF2B5EF4-FFF2-40B4-BE49-F238E27FC236}">
                  <a16:creationId xmlns:a16="http://schemas.microsoft.com/office/drawing/2014/main" id="{B7F712BE-E3CE-C76A-67E8-5029B039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3825080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20,718 datapoints and 26 variables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B4B5B2"/>
                </a:solidFill>
                <a:latin typeface="Open Sans" panose="020B0606030504020204" pitchFamily="34" charset="0"/>
              </a:rPr>
              <a:t>The project focuses on the data from Spotify only (16 variables)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The dataset was </a:t>
            </a:r>
            <a:r>
              <a:rPr lang="en-US" sz="1600" dirty="0">
                <a:solidFill>
                  <a:srgbClr val="B4B5B2"/>
                </a:solidFill>
                <a:latin typeface="Open Sans" panose="020B0606030504020204" pitchFamily="34" charset="0"/>
              </a:rPr>
              <a:t>last updated in February 2023</a:t>
            </a: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3FA469F-E622-B163-9A6E-C268636E70A7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24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AED3E656-4D43-0ED9-E65B-6DB0A29A96D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4B9D06F2-6FEB-8C32-52F6-69010328E106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38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025BF91C-5163-7619-C9C4-CF2840FE8738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6" action="ppaction://hlinksldjump"/>
            <a:extLst>
              <a:ext uri="{FF2B5EF4-FFF2-40B4-BE49-F238E27FC236}">
                <a16:creationId xmlns:a16="http://schemas.microsoft.com/office/drawing/2014/main" id="{359AB09C-2AD2-D62D-5194-BB885CA8C658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ED99E-B557-5BFE-E9CF-7341DD8C0784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ACF70ACA-A992-4739-22D8-0986B44A36B1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hlinkClick r:id="rId6" action="ppaction://hlinksldjump"/>
              <a:extLst>
                <a:ext uri="{FF2B5EF4-FFF2-40B4-BE49-F238E27FC236}">
                  <a16:creationId xmlns:a16="http://schemas.microsoft.com/office/drawing/2014/main" id="{48A1C27E-E79E-600E-19AD-0E7A21AAFA0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6" action="ppaction://hlinksldjump"/>
              <a:extLst>
                <a:ext uri="{FF2B5EF4-FFF2-40B4-BE49-F238E27FC236}">
                  <a16:creationId xmlns:a16="http://schemas.microsoft.com/office/drawing/2014/main" id="{1C51B741-E648-A941-AD8A-56EAD2FB31A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EF0CFB5-F3B3-C886-0B34-37073995BBEC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1A7E8C-B243-DF52-4016-8C7680D8C13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84" name="Rectangle: Rounded Corners 83">
              <a:hlinkClick r:id="rId7" action="ppaction://hlinksldjump"/>
              <a:extLst>
                <a:ext uri="{FF2B5EF4-FFF2-40B4-BE49-F238E27FC236}">
                  <a16:creationId xmlns:a16="http://schemas.microsoft.com/office/drawing/2014/main" id="{635D0D8E-1492-6332-CC19-542BFD9A9EA0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5" name="Graphic 84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FD080A1-7AB0-3E28-7207-21274491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9EF06A-D64C-0A2C-304F-DEE325AD824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87" name="Rectangle: Rounded Corners 86">
              <a:hlinkClick r:id="rId10" action="ppaction://hlinksldjump"/>
              <a:extLst>
                <a:ext uri="{FF2B5EF4-FFF2-40B4-BE49-F238E27FC236}">
                  <a16:creationId xmlns:a16="http://schemas.microsoft.com/office/drawing/2014/main" id="{B8ECA403-A96C-88F3-E721-B3C5D23243C2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E9F00506-D310-5C56-3779-3E9B20B069D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TextBox 89">
            <a:hlinkClick r:id="rId10" action="ppaction://hlinksldjump"/>
            <a:extLst>
              <a:ext uri="{FF2B5EF4-FFF2-40B4-BE49-F238E27FC236}">
                <a16:creationId xmlns:a16="http://schemas.microsoft.com/office/drawing/2014/main" id="{711B0783-1F60-F9EC-104D-9EA4B58AB1AF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rId11" action="ppaction://hlinksldjump"/>
            <a:extLst>
              <a:ext uri="{FF2B5EF4-FFF2-40B4-BE49-F238E27FC236}">
                <a16:creationId xmlns:a16="http://schemas.microsoft.com/office/drawing/2014/main" id="{BB05898C-40A1-C62A-816F-3C484466890B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95" name="Freeform: Shape 94">
            <a:hlinkClick r:id="rId11" action="ppaction://hlinksldjump"/>
            <a:extLst>
              <a:ext uri="{FF2B5EF4-FFF2-40B4-BE49-F238E27FC236}">
                <a16:creationId xmlns:a16="http://schemas.microsoft.com/office/drawing/2014/main" id="{8F4E7E02-FCAA-405B-191E-94DAC3CB68E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11" action="ppaction://hlinksldjump"/>
            <a:extLst>
              <a:ext uri="{FF2B5EF4-FFF2-40B4-BE49-F238E27FC236}">
                <a16:creationId xmlns:a16="http://schemas.microsoft.com/office/drawing/2014/main" id="{F00E5FA7-49EE-6A60-5C53-2C02E0BE5369}"/>
              </a:ext>
            </a:extLst>
          </p:cNvPr>
          <p:cNvSpPr txBox="1"/>
          <p:nvPr/>
        </p:nvSpPr>
        <p:spPr>
          <a:xfrm>
            <a:off x="869323" y="3932014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99" name="Freeform: Shape 98">
            <a:hlinkClick r:id="rId11" action="ppaction://hlinksldjump"/>
            <a:extLst>
              <a:ext uri="{FF2B5EF4-FFF2-40B4-BE49-F238E27FC236}">
                <a16:creationId xmlns:a16="http://schemas.microsoft.com/office/drawing/2014/main" id="{04F4EC89-89F2-7D05-31DA-7B4ADE18D9F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" action="ppaction://noaction"/>
            <a:extLst>
              <a:ext uri="{FF2B5EF4-FFF2-40B4-BE49-F238E27FC236}">
                <a16:creationId xmlns:a16="http://schemas.microsoft.com/office/drawing/2014/main" id="{FEA6F88C-161F-8774-3C80-B0388F5AE887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FB786A-AA1D-0020-B126-3438384CE24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3" name="Freeform: Shape 102">
              <a:hlinkClick r:id="" action="ppaction://noaction"/>
              <a:extLst>
                <a:ext uri="{FF2B5EF4-FFF2-40B4-BE49-F238E27FC236}">
                  <a16:creationId xmlns:a16="http://schemas.microsoft.com/office/drawing/2014/main" id="{C799AEB8-A84F-B8D0-7C08-38E30E24DBE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hlinkClick r:id="" action="ppaction://noaction"/>
              <a:extLst>
                <a:ext uri="{FF2B5EF4-FFF2-40B4-BE49-F238E27FC236}">
                  <a16:creationId xmlns:a16="http://schemas.microsoft.com/office/drawing/2014/main" id="{D07B674A-17D4-BF35-5E1E-558C8A5A74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5" name="TextBox 104">
            <a:hlinkClick r:id="" action="ppaction://noaction"/>
            <a:extLst>
              <a:ext uri="{FF2B5EF4-FFF2-40B4-BE49-F238E27FC236}">
                <a16:creationId xmlns:a16="http://schemas.microsoft.com/office/drawing/2014/main" id="{9B3D8659-A43F-0CF6-5B64-C5DFBDEB031C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8620FA-33D6-57E5-03E6-A343CC80E2F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7" name="Freeform: Shape 106">
              <a:hlinkClick r:id="" action="ppaction://noaction"/>
              <a:extLst>
                <a:ext uri="{FF2B5EF4-FFF2-40B4-BE49-F238E27FC236}">
                  <a16:creationId xmlns:a16="http://schemas.microsoft.com/office/drawing/2014/main" id="{B0D329EE-1360-27F0-8983-5E9999A48F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hlinkClick r:id="" action="ppaction://noaction"/>
              <a:extLst>
                <a:ext uri="{FF2B5EF4-FFF2-40B4-BE49-F238E27FC236}">
                  <a16:creationId xmlns:a16="http://schemas.microsoft.com/office/drawing/2014/main" id="{C9BC46E8-42DF-8D06-1DDE-575E632E136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0" name="TextBox 109">
            <a:hlinkClick r:id="" action="ppaction://noaction"/>
            <a:extLst>
              <a:ext uri="{FF2B5EF4-FFF2-40B4-BE49-F238E27FC236}">
                <a16:creationId xmlns:a16="http://schemas.microsoft.com/office/drawing/2014/main" id="{7D2F89A2-3FE8-D639-025B-9BF4C329EFD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1" name="Freeform: Shape 110">
            <a:hlinkClick r:id="" action="ppaction://noaction"/>
            <a:extLst>
              <a:ext uri="{FF2B5EF4-FFF2-40B4-BE49-F238E27FC236}">
                <a16:creationId xmlns:a16="http://schemas.microsoft.com/office/drawing/2014/main" id="{C73F4624-9527-8183-B180-2774B63512B2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B0D641E-1769-443A-8BB8-74E9775CDDD5}"/>
              </a:ext>
            </a:extLst>
          </p:cNvPr>
          <p:cNvSpPr/>
          <p:nvPr/>
        </p:nvSpPr>
        <p:spPr>
          <a:xfrm>
            <a:off x="337523" y="3756246"/>
            <a:ext cx="2168787" cy="201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 descr="Dataset Icons - Free SVG &amp; PNG Dataset Images - Noun Project">
            <a:extLst>
              <a:ext uri="{FF2B5EF4-FFF2-40B4-BE49-F238E27FC236}">
                <a16:creationId xmlns:a16="http://schemas.microsoft.com/office/drawing/2014/main" id="{C8B59C6B-89A8-4FB9-BEEE-2D665DFD989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509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65DD7-055A-8C16-568E-2CA02A423D72}"/>
              </a:ext>
            </a:extLst>
          </p:cNvPr>
          <p:cNvSpPr txBox="1"/>
          <p:nvPr/>
        </p:nvSpPr>
        <p:spPr>
          <a:xfrm>
            <a:off x="3186123" y="3570309"/>
            <a:ext cx="32993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Categorical Variables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99681-2294-F9B7-4824-2BE6E7A88CDA}"/>
              </a:ext>
            </a:extLst>
          </p:cNvPr>
          <p:cNvGrpSpPr/>
          <p:nvPr/>
        </p:nvGrpSpPr>
        <p:grpSpPr>
          <a:xfrm>
            <a:off x="3282623" y="2986626"/>
            <a:ext cx="313036" cy="246527"/>
            <a:chOff x="3309834" y="2990826"/>
            <a:chExt cx="313036" cy="246527"/>
          </a:xfrm>
        </p:grpSpPr>
        <p:sp>
          <p:nvSpPr>
            <p:cNvPr id="46" name="Graphic 78">
              <a:extLst>
                <a:ext uri="{FF2B5EF4-FFF2-40B4-BE49-F238E27FC236}">
                  <a16:creationId xmlns:a16="http://schemas.microsoft.com/office/drawing/2014/main" id="{99881D78-2B87-E12B-49E9-D3F730AF9CA4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pic>
          <p:nvPicPr>
            <p:cNvPr id="48" name="Graphic 47" descr="Add with solid fill">
              <a:extLst>
                <a:ext uri="{FF2B5EF4-FFF2-40B4-BE49-F238E27FC236}">
                  <a16:creationId xmlns:a16="http://schemas.microsoft.com/office/drawing/2014/main" id="{B7F712BE-E3CE-C76A-67E8-5029B039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3825080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56885A-E1F6-9657-B73E-63BA2B77CF7F}"/>
              </a:ext>
            </a:extLst>
          </p:cNvPr>
          <p:cNvSpPr txBox="1"/>
          <p:nvPr/>
        </p:nvSpPr>
        <p:spPr>
          <a:xfrm>
            <a:off x="3216685" y="4003846"/>
            <a:ext cx="406994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Album_type – 3 Types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– 12 Keys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A5FAC3-E100-BF32-3FC6-25618C52AB57}"/>
              </a:ext>
            </a:extLst>
          </p:cNvPr>
          <p:cNvSpPr txBox="1"/>
          <p:nvPr/>
        </p:nvSpPr>
        <p:spPr>
          <a:xfrm>
            <a:off x="7183641" y="3570308"/>
            <a:ext cx="32447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Continuous Variables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537340-6A15-D8D3-1FFE-EA843712D4E8}"/>
              </a:ext>
            </a:extLst>
          </p:cNvPr>
          <p:cNvSpPr txBox="1"/>
          <p:nvPr/>
        </p:nvSpPr>
        <p:spPr>
          <a:xfrm>
            <a:off x="6771577" y="4030484"/>
            <a:ext cx="5694920" cy="229120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Artist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Track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Album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Danceability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Energy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Loudness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Speechiness</a:t>
            </a:r>
            <a:endParaRPr lang="en-IN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Acousticness</a:t>
            </a:r>
            <a:endParaRPr lang="en-IN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Instrumentalness</a:t>
            </a: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Liveness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Valence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Tempo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 err="1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Duration_ms</a:t>
            </a:r>
            <a:endParaRPr lang="en-IN" sz="1600" b="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Stream </a:t>
            </a:r>
            <a:endParaRPr lang="en-IN" sz="1600" dirty="0">
              <a:solidFill>
                <a:srgbClr val="B4B5B2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3FA469F-E622-B163-9A6E-C268636E70A7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24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AED3E656-4D43-0ED9-E65B-6DB0A29A96D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4B9D06F2-6FEB-8C32-52F6-69010328E106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38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025BF91C-5163-7619-C9C4-CF2840FE8738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TextBox 38">
            <a:hlinkClick r:id="rId6" action="ppaction://hlinksldjump"/>
            <a:extLst>
              <a:ext uri="{FF2B5EF4-FFF2-40B4-BE49-F238E27FC236}">
                <a16:creationId xmlns:a16="http://schemas.microsoft.com/office/drawing/2014/main" id="{359AB09C-2AD2-D62D-5194-BB885CA8C658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ED99E-B557-5BFE-E9CF-7341DD8C0784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ACF70ACA-A992-4739-22D8-0986B44A36B1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hlinkClick r:id="rId6" action="ppaction://hlinksldjump"/>
              <a:extLst>
                <a:ext uri="{FF2B5EF4-FFF2-40B4-BE49-F238E27FC236}">
                  <a16:creationId xmlns:a16="http://schemas.microsoft.com/office/drawing/2014/main" id="{48A1C27E-E79E-600E-19AD-0E7A21AAFA0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hlinkClick r:id="rId6" action="ppaction://hlinksldjump"/>
              <a:extLst>
                <a:ext uri="{FF2B5EF4-FFF2-40B4-BE49-F238E27FC236}">
                  <a16:creationId xmlns:a16="http://schemas.microsoft.com/office/drawing/2014/main" id="{1C51B741-E648-A941-AD8A-56EAD2FB31A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EF0CFB5-F3B3-C886-0B34-37073995BBEC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1A7E8C-B243-DF52-4016-8C7680D8C13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84" name="Rectangle: Rounded Corners 83">
              <a:hlinkClick r:id="rId7" action="ppaction://hlinksldjump"/>
              <a:extLst>
                <a:ext uri="{FF2B5EF4-FFF2-40B4-BE49-F238E27FC236}">
                  <a16:creationId xmlns:a16="http://schemas.microsoft.com/office/drawing/2014/main" id="{635D0D8E-1492-6332-CC19-542BFD9A9EA0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5" name="Graphic 84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DFD080A1-7AB0-3E28-7207-21274491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9EF06A-D64C-0A2C-304F-DEE325AD824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87" name="Rectangle: Rounded Corners 86">
              <a:hlinkClick r:id="rId10" action="ppaction://hlinksldjump"/>
              <a:extLst>
                <a:ext uri="{FF2B5EF4-FFF2-40B4-BE49-F238E27FC236}">
                  <a16:creationId xmlns:a16="http://schemas.microsoft.com/office/drawing/2014/main" id="{B8ECA403-A96C-88F3-E721-B3C5D23243C2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E9F00506-D310-5C56-3779-3E9B20B069D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0" name="TextBox 89">
            <a:hlinkClick r:id="rId10" action="ppaction://hlinksldjump"/>
            <a:extLst>
              <a:ext uri="{FF2B5EF4-FFF2-40B4-BE49-F238E27FC236}">
                <a16:creationId xmlns:a16="http://schemas.microsoft.com/office/drawing/2014/main" id="{711B0783-1F60-F9EC-104D-9EA4B58AB1AF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hlinkClick r:id="rId11" action="ppaction://hlinksldjump"/>
            <a:extLst>
              <a:ext uri="{FF2B5EF4-FFF2-40B4-BE49-F238E27FC236}">
                <a16:creationId xmlns:a16="http://schemas.microsoft.com/office/drawing/2014/main" id="{BB05898C-40A1-C62A-816F-3C484466890B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95" name="Freeform: Shape 94">
            <a:hlinkClick r:id="rId11" action="ppaction://hlinksldjump"/>
            <a:extLst>
              <a:ext uri="{FF2B5EF4-FFF2-40B4-BE49-F238E27FC236}">
                <a16:creationId xmlns:a16="http://schemas.microsoft.com/office/drawing/2014/main" id="{8F4E7E02-FCAA-405B-191E-94DAC3CB68E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TextBox 96">
            <a:hlinkClick r:id="rId10" action="ppaction://hlinksldjump"/>
            <a:extLst>
              <a:ext uri="{FF2B5EF4-FFF2-40B4-BE49-F238E27FC236}">
                <a16:creationId xmlns:a16="http://schemas.microsoft.com/office/drawing/2014/main" id="{F00E5FA7-49EE-6A60-5C53-2C02E0BE5369}"/>
              </a:ext>
            </a:extLst>
          </p:cNvPr>
          <p:cNvSpPr txBox="1"/>
          <p:nvPr/>
        </p:nvSpPr>
        <p:spPr>
          <a:xfrm>
            <a:off x="869323" y="3932014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99" name="Freeform: Shape 98">
            <a:hlinkClick r:id="rId10" action="ppaction://hlinksldjump"/>
            <a:extLst>
              <a:ext uri="{FF2B5EF4-FFF2-40B4-BE49-F238E27FC236}">
                <a16:creationId xmlns:a16="http://schemas.microsoft.com/office/drawing/2014/main" id="{04F4EC89-89F2-7D05-31DA-7B4ADE18D9F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TextBox 99">
            <a:hlinkClick r:id="" action="ppaction://noaction"/>
            <a:extLst>
              <a:ext uri="{FF2B5EF4-FFF2-40B4-BE49-F238E27FC236}">
                <a16:creationId xmlns:a16="http://schemas.microsoft.com/office/drawing/2014/main" id="{FEA6F88C-161F-8774-3C80-B0388F5AE887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3FB786A-AA1D-0020-B126-3438384CE24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03" name="Freeform: Shape 102">
              <a:hlinkClick r:id="" action="ppaction://noaction"/>
              <a:extLst>
                <a:ext uri="{FF2B5EF4-FFF2-40B4-BE49-F238E27FC236}">
                  <a16:creationId xmlns:a16="http://schemas.microsoft.com/office/drawing/2014/main" id="{C799AEB8-A84F-B8D0-7C08-38E30E24DBE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hlinkClick r:id="" action="ppaction://noaction"/>
              <a:extLst>
                <a:ext uri="{FF2B5EF4-FFF2-40B4-BE49-F238E27FC236}">
                  <a16:creationId xmlns:a16="http://schemas.microsoft.com/office/drawing/2014/main" id="{D07B674A-17D4-BF35-5E1E-558C8A5A74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5" name="TextBox 104">
            <a:hlinkClick r:id="" action="ppaction://noaction"/>
            <a:extLst>
              <a:ext uri="{FF2B5EF4-FFF2-40B4-BE49-F238E27FC236}">
                <a16:creationId xmlns:a16="http://schemas.microsoft.com/office/drawing/2014/main" id="{9B3D8659-A43F-0CF6-5B64-C5DFBDEB031C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8620FA-33D6-57E5-03E6-A343CC80E2F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7" name="Freeform: Shape 106">
              <a:hlinkClick r:id="" action="ppaction://noaction"/>
              <a:extLst>
                <a:ext uri="{FF2B5EF4-FFF2-40B4-BE49-F238E27FC236}">
                  <a16:creationId xmlns:a16="http://schemas.microsoft.com/office/drawing/2014/main" id="{B0D329EE-1360-27F0-8983-5E9999A48F1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hlinkClick r:id="" action="ppaction://noaction"/>
              <a:extLst>
                <a:ext uri="{FF2B5EF4-FFF2-40B4-BE49-F238E27FC236}">
                  <a16:creationId xmlns:a16="http://schemas.microsoft.com/office/drawing/2014/main" id="{C9BC46E8-42DF-8D06-1DDE-575E632E136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0" name="TextBox 109">
            <a:hlinkClick r:id="" action="ppaction://noaction"/>
            <a:extLst>
              <a:ext uri="{FF2B5EF4-FFF2-40B4-BE49-F238E27FC236}">
                <a16:creationId xmlns:a16="http://schemas.microsoft.com/office/drawing/2014/main" id="{7D2F89A2-3FE8-D639-025B-9BF4C329EFD8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111" name="Freeform: Shape 110">
            <a:hlinkClick r:id="" action="ppaction://noaction"/>
            <a:extLst>
              <a:ext uri="{FF2B5EF4-FFF2-40B4-BE49-F238E27FC236}">
                <a16:creationId xmlns:a16="http://schemas.microsoft.com/office/drawing/2014/main" id="{C73F4624-9527-8183-B180-2774B63512B2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B0D641E-1769-443A-8BB8-74E9775CDDD5}"/>
              </a:ext>
            </a:extLst>
          </p:cNvPr>
          <p:cNvSpPr/>
          <p:nvPr/>
        </p:nvSpPr>
        <p:spPr>
          <a:xfrm>
            <a:off x="337523" y="3756246"/>
            <a:ext cx="2168787" cy="201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 descr="Dataset Icons - Free SVG &amp; PNG Dataset Images - Noun Project">
            <a:extLst>
              <a:ext uri="{FF2B5EF4-FFF2-40B4-BE49-F238E27FC236}">
                <a16:creationId xmlns:a16="http://schemas.microsoft.com/office/drawing/2014/main" id="{C8B59C6B-89A8-4FB9-BEEE-2D665DFD989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Top 10 Artists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ED7094-BA5B-47DB-A012-487D2501D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6211" y="2200874"/>
            <a:ext cx="8625446" cy="42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Album Type distribution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66C755E-E7A5-4683-B46D-1EFB0A93A6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811"/>
          <a:stretch/>
        </p:blipFill>
        <p:spPr>
          <a:xfrm>
            <a:off x="4865943" y="2011864"/>
            <a:ext cx="4834648" cy="46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592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Top 10 Songs by number of streams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CFE5F1-91BA-4431-8E40-43ABA13494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6309" y="1968875"/>
            <a:ext cx="8766907" cy="47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Number of songs vs Danceability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7985F9-CD4D-429A-B612-4852007740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3260" y="2043278"/>
            <a:ext cx="6115274" cy="45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6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268A36-91BD-F774-706B-5A541EC6E5D2}"/>
              </a:ext>
            </a:extLst>
          </p:cNvPr>
          <p:cNvGrpSpPr/>
          <p:nvPr/>
        </p:nvGrpSpPr>
        <p:grpSpPr>
          <a:xfrm>
            <a:off x="9104466" y="294121"/>
            <a:ext cx="1011084" cy="311801"/>
            <a:chOff x="9104466" y="294121"/>
            <a:chExt cx="1011084" cy="311801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DD5BFBE-6641-D138-826B-10AF96D14A21}"/>
                </a:ext>
              </a:extLst>
            </p:cNvPr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CB0576-DF8B-34D7-6035-B4F1FE7BA261}"/>
                </a:ext>
              </a:extLst>
            </p:cNvPr>
            <p:cNvSpPr txBox="1"/>
            <p:nvPr/>
          </p:nvSpPr>
          <p:spPr>
            <a:xfrm>
              <a:off x="9179442" y="328923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Premium</a:t>
              </a: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Mariya</a:t>
            </a:r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77584" y="845770"/>
            <a:ext cx="4373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sp>
        <p:nvSpPr>
          <p:cNvPr id="2" name="TextBox 1">
            <a:hlinkClick r:id="rId2" action="ppaction://hlinksldjump"/>
            <a:extLst>
              <a:ext uri="{FF2B5EF4-FFF2-40B4-BE49-F238E27FC236}">
                <a16:creationId xmlns:a16="http://schemas.microsoft.com/office/drawing/2014/main" id="{0B46E278-23A9-8215-88C3-E08453E846EC}"/>
              </a:ext>
            </a:extLst>
          </p:cNvPr>
          <p:cNvSpPr txBox="1"/>
          <p:nvPr/>
        </p:nvSpPr>
        <p:spPr>
          <a:xfrm>
            <a:off x="869323" y="845770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1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66E9718-DDBF-6B72-7691-B501A4E4B38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81789D4-96F7-AC34-9BAA-E12E47FBF835}"/>
              </a:ext>
            </a:extLst>
          </p:cNvPr>
          <p:cNvSpPr txBox="1"/>
          <p:nvPr/>
        </p:nvSpPr>
        <p:spPr>
          <a:xfrm>
            <a:off x="869323" y="130270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Details</a:t>
            </a:r>
          </a:p>
        </p:txBody>
      </p:sp>
      <p:sp>
        <p:nvSpPr>
          <p:cNvPr id="1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E46373F-14C9-7889-E000-300699BFDA3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3F358CE8-FF7C-65F6-6459-DD3FD9E65E7B}"/>
              </a:ext>
            </a:extLst>
          </p:cNvPr>
          <p:cNvSpPr txBox="1"/>
          <p:nvPr/>
        </p:nvSpPr>
        <p:spPr>
          <a:xfrm>
            <a:off x="869323" y="17517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EDA Outcomes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4E235-4DDD-BB35-E446-2F46A2C8207C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18" name="Freeform: Shap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95B6254D-D70D-BD51-97A5-BA4D4503FF4E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6F42C51-9662-B33D-28B2-BEA54846D40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hlinkClick r:id="rId4" action="ppaction://hlinksldjump"/>
              <a:extLst>
                <a:ext uri="{FF2B5EF4-FFF2-40B4-BE49-F238E27FC236}">
                  <a16:creationId xmlns:a16="http://schemas.microsoft.com/office/drawing/2014/main" id="{438D7A2F-D478-0FC3-DA8D-B4ED9CFD636D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DA3D1271-F68C-191E-232A-5F059AF6C197}"/>
              </a:ext>
            </a:extLst>
          </p:cNvPr>
          <p:cNvSpPr txBox="1"/>
          <p:nvPr/>
        </p:nvSpPr>
        <p:spPr>
          <a:xfrm>
            <a:off x="869323" y="220087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PDA Outcomes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701B61-D98B-A7BB-9E0E-BF726365F01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37" name="Rectangle: Rounded Corners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15F3B0A5-D2BE-E5E3-FDB6-1F9915EF20C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Graphic 38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0AE3B26-120A-7D21-5119-C249504A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E02BE0-FD2C-7D28-36BC-8FD1682F4394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2" name="Rectangle: Rounded Corners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060D5A4-C85A-2A52-9269-D0E00F018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4238884-2D30-A259-79E6-2AB9141C99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EB4FAC46-A5DF-AAF4-8BC2-8703217A2AAB}"/>
              </a:ext>
            </a:extLst>
          </p:cNvPr>
          <p:cNvSpPr txBox="1"/>
          <p:nvPr/>
        </p:nvSpPr>
        <p:spPr>
          <a:xfrm>
            <a:off x="869323" y="2649959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Deployment Plan</a:t>
            </a:r>
          </a:p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and Status Update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A4F4C-9B63-CF90-C495-C44A2CDC1C0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7361D8A-D18A-180D-06BD-B8389A50F5C6}"/>
              </a:ext>
            </a:extLst>
          </p:cNvPr>
          <p:cNvSpPr txBox="1"/>
          <p:nvPr/>
        </p:nvSpPr>
        <p:spPr>
          <a:xfrm>
            <a:off x="869323" y="347924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References</a:t>
            </a:r>
          </a:p>
        </p:txBody>
      </p:sp>
      <p:sp>
        <p:nvSpPr>
          <p:cNvPr id="52" name="Freeform: Shape 51">
            <a:hlinkClick r:id="rId9" action="ppaction://hlinksldjump"/>
            <a:extLst>
              <a:ext uri="{FF2B5EF4-FFF2-40B4-BE49-F238E27FC236}">
                <a16:creationId xmlns:a16="http://schemas.microsoft.com/office/drawing/2014/main" id="{54A9F67F-78BE-2ECE-1A81-C1F0A0F4CB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84C818EA-467A-B992-99CD-B19352014EED}"/>
              </a:ext>
            </a:extLst>
          </p:cNvPr>
          <p:cNvSpPr txBox="1"/>
          <p:nvPr/>
        </p:nvSpPr>
        <p:spPr>
          <a:xfrm>
            <a:off x="869323" y="3932014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Goals </a:t>
            </a:r>
          </a:p>
        </p:txBody>
      </p:sp>
      <p:sp>
        <p:nvSpPr>
          <p:cNvPr id="57" name="Freeform: Shape 56">
            <a:hlinkClick r:id="rId9" action="ppaction://hlinksldjump"/>
            <a:extLst>
              <a:ext uri="{FF2B5EF4-FFF2-40B4-BE49-F238E27FC236}">
                <a16:creationId xmlns:a16="http://schemas.microsoft.com/office/drawing/2014/main" id="{2A7B7EE5-335C-0611-3B61-8B8322EF30C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TextBox 58">
            <a:hlinkClick r:id="" action="ppaction://noaction"/>
            <a:extLst>
              <a:ext uri="{FF2B5EF4-FFF2-40B4-BE49-F238E27FC236}">
                <a16:creationId xmlns:a16="http://schemas.microsoft.com/office/drawing/2014/main" id="{20501C96-6E48-40A5-BF63-3D83051637C6}"/>
              </a:ext>
            </a:extLst>
          </p:cNvPr>
          <p:cNvSpPr txBox="1"/>
          <p:nvPr/>
        </p:nvSpPr>
        <p:spPr>
          <a:xfrm>
            <a:off x="869323" y="438478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Gallery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9FAEF3-7D2F-F5FA-C52C-D2A360029E4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1" name="Freeform: Shape 60">
              <a:hlinkClick r:id="" action="ppaction://noaction"/>
              <a:extLst>
                <a:ext uri="{FF2B5EF4-FFF2-40B4-BE49-F238E27FC236}">
                  <a16:creationId xmlns:a16="http://schemas.microsoft.com/office/drawing/2014/main" id="{0CEC1BFB-7227-CF22-C307-71672E5190B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hlinkClick r:id="" action="ppaction://noaction"/>
              <a:extLst>
                <a:ext uri="{FF2B5EF4-FFF2-40B4-BE49-F238E27FC236}">
                  <a16:creationId xmlns:a16="http://schemas.microsoft.com/office/drawing/2014/main" id="{BAD5285B-3F1E-EAD7-6CD3-45EDBA30983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6" name="TextBox 65">
            <a:hlinkClick r:id="" action="ppaction://noaction"/>
            <a:extLst>
              <a:ext uri="{FF2B5EF4-FFF2-40B4-BE49-F238E27FC236}">
                <a16:creationId xmlns:a16="http://schemas.microsoft.com/office/drawing/2014/main" id="{D72CC54A-26A6-20D4-07B9-66D7998606FF}"/>
              </a:ext>
            </a:extLst>
          </p:cNvPr>
          <p:cNvSpPr txBox="1"/>
          <p:nvPr/>
        </p:nvSpPr>
        <p:spPr>
          <a:xfrm>
            <a:off x="869323" y="483754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Pricing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E4F8DF-6F61-642E-140D-C9E9923458B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8" name="Freeform: Shape 77">
              <a:hlinkClick r:id="" action="ppaction://noaction"/>
              <a:extLst>
                <a:ext uri="{FF2B5EF4-FFF2-40B4-BE49-F238E27FC236}">
                  <a16:creationId xmlns:a16="http://schemas.microsoft.com/office/drawing/2014/main" id="{77CABA8C-E67C-EE77-BD52-4E978DE612EB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hlinkClick r:id="" action="ppaction://noaction"/>
              <a:extLst>
                <a:ext uri="{FF2B5EF4-FFF2-40B4-BE49-F238E27FC236}">
                  <a16:creationId xmlns:a16="http://schemas.microsoft.com/office/drawing/2014/main" id="{8EF55A4A-E3D7-E6D1-4813-AB3F3590D6A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3" name="TextBox 82">
            <a:hlinkClick r:id="" action="ppaction://noaction"/>
            <a:extLst>
              <a:ext uri="{FF2B5EF4-FFF2-40B4-BE49-F238E27FC236}">
                <a16:creationId xmlns:a16="http://schemas.microsoft.com/office/drawing/2014/main" id="{EECCB751-E259-83B5-8DAC-A342B78C343D}"/>
              </a:ext>
            </a:extLst>
          </p:cNvPr>
          <p:cNvSpPr txBox="1"/>
          <p:nvPr/>
        </p:nvSpPr>
        <p:spPr>
          <a:xfrm>
            <a:off x="869323" y="5290315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Contact Us</a:t>
            </a:r>
          </a:p>
        </p:txBody>
      </p:sp>
      <p:sp>
        <p:nvSpPr>
          <p:cNvPr id="84" name="Freeform: Shape 83">
            <a:hlinkClick r:id="" action="ppaction://noaction"/>
            <a:extLst>
              <a:ext uri="{FF2B5EF4-FFF2-40B4-BE49-F238E27FC236}">
                <a16:creationId xmlns:a16="http://schemas.microsoft.com/office/drawing/2014/main" id="{347C2EFA-066A-BEDF-4E4F-67CEE4E968F6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FA5EC1B-02B4-4B9E-8E78-42DE825211AD}"/>
              </a:ext>
            </a:extLst>
          </p:cNvPr>
          <p:cNvSpPr/>
          <p:nvPr/>
        </p:nvSpPr>
        <p:spPr>
          <a:xfrm>
            <a:off x="337523" y="3756246"/>
            <a:ext cx="2168787" cy="20185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06BB0F-5375-424D-ABA3-127A38398A0A}"/>
              </a:ext>
            </a:extLst>
          </p:cNvPr>
          <p:cNvSpPr txBox="1"/>
          <p:nvPr/>
        </p:nvSpPr>
        <p:spPr>
          <a:xfrm>
            <a:off x="3177583" y="1595649"/>
            <a:ext cx="402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Number of songs vs Energy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E07CF-5DFB-4982-9A1D-D7A819EFC6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078" y="2102810"/>
            <a:ext cx="6645638" cy="47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574</Words>
  <Application>Microsoft Office PowerPoint</Application>
  <PresentationFormat>Widescreen</PresentationFormat>
  <Paragraphs>267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Poppins Medium</vt:lpstr>
      <vt:lpstr>Arial</vt:lpstr>
      <vt:lpstr>Poppins SemiBold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Mariya.Kagdi</cp:lastModifiedBy>
  <cp:revision>12</cp:revision>
  <dcterms:created xsi:type="dcterms:W3CDTF">2022-11-28T05:54:09Z</dcterms:created>
  <dcterms:modified xsi:type="dcterms:W3CDTF">2023-05-21T02:44:55Z</dcterms:modified>
</cp:coreProperties>
</file>